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5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07" autoAdjust="0"/>
    <p:restoredTop sz="94660"/>
  </p:normalViewPr>
  <p:slideViewPr>
    <p:cSldViewPr>
      <p:cViewPr varScale="1">
        <p:scale>
          <a:sx n="68" d="100"/>
          <a:sy n="68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9141-26B4-4C0B-956B-3F42F698458E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071C-378B-4160-85F7-03E25BD3D8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9141-26B4-4C0B-956B-3F42F698458E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071C-378B-4160-85F7-03E25BD3D8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9141-26B4-4C0B-956B-3F42F698458E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071C-378B-4160-85F7-03E25BD3D8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9141-26B4-4C0B-956B-3F42F698458E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071C-378B-4160-85F7-03E25BD3D8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9141-26B4-4C0B-956B-3F42F698458E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071C-378B-4160-85F7-03E25BD3D8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9141-26B4-4C0B-956B-3F42F698458E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071C-378B-4160-85F7-03E25BD3D8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9141-26B4-4C0B-956B-3F42F698458E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071C-378B-4160-85F7-03E25BD3D8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9141-26B4-4C0B-956B-3F42F698458E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071C-378B-4160-85F7-03E25BD3D8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9141-26B4-4C0B-956B-3F42F698458E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071C-378B-4160-85F7-03E25BD3D8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9141-26B4-4C0B-956B-3F42F698458E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071C-378B-4160-85F7-03E25BD3D8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9141-26B4-4C0B-956B-3F42F698458E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071C-378B-4160-85F7-03E25BD3D8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29141-26B4-4C0B-956B-3F42F698458E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C071C-378B-4160-85F7-03E25BD3D8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880393" y="548680"/>
            <a:ext cx="7815262" cy="256698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Педагогическое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наблюдение как метод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мониторинга игровой деятельности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в рамках реализации программы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«Адаптация детей раннего возраста к условиям ДОУ»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 descr="C:\Users\user\Desktop\фото родителям\фото Гномики - копия\DSC0467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7724" y="3087758"/>
            <a:ext cx="5184576" cy="280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4067944" y="5877272"/>
            <a:ext cx="4896544" cy="86409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                                                              Выполнили воспитатели: </a:t>
            </a:r>
          </a:p>
          <a:p>
            <a:pPr algn="r"/>
            <a:r>
              <a:rPr lang="ru-RU" sz="1400" dirty="0">
                <a:solidFill>
                  <a:schemeClr val="tx1"/>
                </a:solidFill>
              </a:rPr>
              <a:t>А.Ю. </a:t>
            </a:r>
            <a:r>
              <a:rPr lang="ru-RU" sz="1400" dirty="0" smtClean="0">
                <a:solidFill>
                  <a:schemeClr val="tx1"/>
                </a:solidFill>
              </a:rPr>
              <a:t>Иванкова, </a:t>
            </a:r>
            <a:r>
              <a:rPr lang="ru-RU" sz="1400" dirty="0">
                <a:solidFill>
                  <a:schemeClr val="tx1"/>
                </a:solidFill>
              </a:rPr>
              <a:t>Е.Г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Ахадова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16632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FF0000"/>
                </a:solidFill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1200" b="1" dirty="0">
                <a:solidFill>
                  <a:srgbClr val="FF0000"/>
                </a:solidFill>
              </a:rPr>
              <a:t>«ДЕТСКИЙ САД КОМБИНИРОВАННОГО ВИДА № 17 «ЗЕМЛЯНИЧКА»</a:t>
            </a:r>
          </a:p>
          <a:p>
            <a:pPr algn="ctr"/>
            <a:r>
              <a:rPr lang="ru-RU" sz="1200" b="1" dirty="0">
                <a:solidFill>
                  <a:srgbClr val="FF0000"/>
                </a:solidFill>
              </a:rPr>
              <a:t>Г.БЕРДСКА НОВОСИБИРСКОЙ </a:t>
            </a:r>
            <a:r>
              <a:rPr lang="ru-RU" sz="1200" b="1" dirty="0" smtClean="0">
                <a:solidFill>
                  <a:srgbClr val="FF0000"/>
                </a:solidFill>
              </a:rPr>
              <a:t>ОБЛАСТИ        </a:t>
            </a:r>
            <a:endParaRPr lang="ru-RU" sz="1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23528" y="260648"/>
            <a:ext cx="8286808" cy="53553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42424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соответствие с возрастными особенностями раннего дошкольного возраста, игровое взаимодействие еще в стадии формирования. Ведущим видом игровой деятельности является </a:t>
            </a:r>
            <a:r>
              <a:rPr lang="ru-RU" sz="1600" b="1" dirty="0" err="1" smtClean="0">
                <a:solidFill>
                  <a:srgbClr val="42424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отобразительные</a:t>
            </a:r>
            <a:r>
              <a:rPr lang="ru-RU" sz="1600" b="1" dirty="0" smtClean="0">
                <a:solidFill>
                  <a:srgbClr val="42424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действия с материалом по образцу. Прежде, чем перейти к наблюдению за ребенком, мы обратились к программе воспитания и развития детей раннего возраста в условиях ДУ под редакцией Г.Г. Григорьевой «Кроха». На основании целевых ориентиров, отображенных в программе, с учетом программы «Адаптация детей раннего возраста к условиям ДОУ» выбрали критерии, на основе которых составили 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42424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лист наблюдения за развитием игровой деятельности детей группы. Ввиду того, что в данном возрасте темпы развития ребенка очень высоки (разница в возрасте от недели до месяца и далее ощутима), список детей в таблице наблюдения составлен по возрасту. Это позволяет педагогу более точно и тонко оценить уровень развития ребенка в данной деятельности (игровой). Выявить какие-либо пробелы (проблемы) развития, скорректировать план работы, дать рекомендации родителям. Лист наблюдения заполняется по завершению адаптации (ноябрь) и в конце года (май) месяц.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b="1" i="1" dirty="0">
                <a:solidFill>
                  <a:srgbClr val="42424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Для осуществления </a:t>
            </a:r>
            <a:r>
              <a:rPr lang="ru-RU" sz="1400" b="1" i="1" dirty="0" err="1">
                <a:solidFill>
                  <a:srgbClr val="42424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педнаблюдения</a:t>
            </a:r>
            <a:r>
              <a:rPr lang="ru-RU" sz="1400" b="1" i="1" dirty="0">
                <a:solidFill>
                  <a:srgbClr val="42424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были разработаны </a:t>
            </a:r>
            <a:r>
              <a:rPr lang="ru-RU" sz="1400" b="1" i="1" dirty="0" smtClean="0">
                <a:solidFill>
                  <a:srgbClr val="42424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параметры на основе разработок </a:t>
            </a:r>
            <a:r>
              <a:rPr lang="ru-RU" sz="1400" b="1" i="1" dirty="0" err="1" smtClean="0">
                <a:solidFill>
                  <a:srgbClr val="42424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Н.М.Аскариной</a:t>
            </a:r>
            <a:r>
              <a:rPr lang="ru-RU" sz="1400" b="1" i="1" dirty="0" smtClean="0">
                <a:solidFill>
                  <a:srgbClr val="42424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1400" b="1" i="1" dirty="0" err="1" smtClean="0">
                <a:solidFill>
                  <a:srgbClr val="42424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Т.В.Пантюхиной</a:t>
            </a:r>
            <a:r>
              <a:rPr lang="ru-RU" sz="1400" b="1" i="1" dirty="0" smtClean="0">
                <a:solidFill>
                  <a:srgbClr val="42424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1400" b="1" i="1" dirty="0" err="1" smtClean="0">
                <a:solidFill>
                  <a:srgbClr val="42424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К.Л.Печоры</a:t>
            </a:r>
            <a:r>
              <a:rPr lang="ru-RU" sz="1400" b="1" i="1" dirty="0" smtClean="0">
                <a:solidFill>
                  <a:srgbClr val="42424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lang="ru-RU" sz="1400" b="1" i="1" dirty="0">
                <a:solidFill>
                  <a:srgbClr val="42424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b="1" i="1" dirty="0" smtClean="0">
                <a:solidFill>
                  <a:srgbClr val="42424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которые </a:t>
            </a:r>
            <a:r>
              <a:rPr lang="ru-RU" sz="1400" b="1" i="1" dirty="0">
                <a:solidFill>
                  <a:srgbClr val="42424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мы оформили в виде «Листа наблюдений» </a:t>
            </a:r>
            <a:endParaRPr lang="ru-RU" sz="1400" dirty="0">
              <a:solidFill>
                <a:srgbClr val="424242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424242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s://ds04.infourok.ru/uploads/ex/0258/0001c38f-82406354/hello_html_cec77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437112"/>
            <a:ext cx="2029278" cy="230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786058"/>
            <a:ext cx="864399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Возможные достижения ребенка в освоении </a:t>
            </a:r>
            <a:r>
              <a:rPr lang="ru-RU" sz="16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отобразительной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игры.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Малыш в основном использует игрушки по назначению (катает мяч, раскладывает кубики).</a:t>
            </a:r>
            <a:endParaRPr lang="ru-RU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Выполняет сюжетное </a:t>
            </a:r>
            <a:r>
              <a:rPr lang="ru-RU" sz="16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отобразительное</a:t>
            </a:r>
            <a:r>
              <a:rPr lang="ru-RU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действие с материалом по  образцу, а затем самостоятельно.</a:t>
            </a:r>
            <a:endParaRPr lang="ru-RU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Возможен перенос игрового действия на другой материал (покормила мишку – кормит зайку).</a:t>
            </a:r>
            <a:endParaRPr lang="ru-RU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Выполняет взаимосвязанные игровые действия (кормит куклу, укладывает спать) – после двух лет.</a:t>
            </a:r>
            <a:endParaRPr lang="ru-RU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Может использовать в игре предметы – заместители.</a:t>
            </a:r>
            <a:endParaRPr lang="ru-RU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Игровое  взаимодействие  происходит в основном на уровне «игры рядом».</a:t>
            </a:r>
            <a:endParaRPr lang="ru-RU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К концу года ребенок может взять на себя роль.</a:t>
            </a:r>
            <a:endParaRPr lang="ru-RU" sz="1600" dirty="0"/>
          </a:p>
        </p:txBody>
      </p:sp>
      <p:pic>
        <p:nvPicPr>
          <p:cNvPr id="5" name="Рисунок 4" descr="C:\Users\user\Desktop\фото родителям\фотогномики\DSC04935.JPG"/>
          <p:cNvPicPr/>
          <p:nvPr/>
        </p:nvPicPr>
        <p:blipFill>
          <a:blip r:embed="rId2" cstate="print"/>
          <a:srcRect l="10583" t="12560" r="15820"/>
          <a:stretch>
            <a:fillRect/>
          </a:stretch>
        </p:blipFill>
        <p:spPr bwMode="auto">
          <a:xfrm>
            <a:off x="142844" y="142852"/>
            <a:ext cx="3105150" cy="244894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8" name="Рисунок 7" descr="C:\Users\user\Desktop\фото мо\DSC06480.JPG"/>
          <p:cNvPicPr/>
          <p:nvPr/>
        </p:nvPicPr>
        <p:blipFill>
          <a:blip r:embed="rId3" cstate="print"/>
          <a:srcRect l="2565" t="21498" r="4276" b="1208"/>
          <a:stretch>
            <a:fillRect/>
          </a:stretch>
        </p:blipFill>
        <p:spPr bwMode="auto">
          <a:xfrm>
            <a:off x="4071934" y="142852"/>
            <a:ext cx="4358045" cy="24003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6086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14282" y="0"/>
            <a:ext cx="871543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rgbClr val="424242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424242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424242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400" dirty="0">
                <a:solidFill>
                  <a:srgbClr val="42424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83114404"/>
              </p:ext>
            </p:extLst>
          </p:nvPr>
        </p:nvGraphicFramePr>
        <p:xfrm>
          <a:off x="142844" y="214290"/>
          <a:ext cx="8858320" cy="5335457"/>
        </p:xfrm>
        <a:graphic>
          <a:graphicData uri="http://schemas.openxmlformats.org/drawingml/2006/table">
            <a:tbl>
              <a:tblPr/>
              <a:tblGrid>
                <a:gridCol w="916644"/>
                <a:gridCol w="342391"/>
                <a:gridCol w="255291"/>
                <a:gridCol w="342391"/>
                <a:gridCol w="342391"/>
                <a:gridCol w="363219"/>
                <a:gridCol w="317961"/>
                <a:gridCol w="342391"/>
                <a:gridCol w="342391"/>
                <a:gridCol w="342391"/>
                <a:gridCol w="342391"/>
                <a:gridCol w="342391"/>
                <a:gridCol w="342391"/>
                <a:gridCol w="342391"/>
                <a:gridCol w="342391"/>
                <a:gridCol w="425888"/>
                <a:gridCol w="425285"/>
                <a:gridCol w="342391"/>
                <a:gridCol w="425888"/>
                <a:gridCol w="425888"/>
                <a:gridCol w="425888"/>
                <a:gridCol w="425285"/>
                <a:gridCol w="342391"/>
              </a:tblGrid>
              <a:tr h="307342">
                <a:tc gridSpan="2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Лист наблюдения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44741" marR="44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929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Критерии оценки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42424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Отражает в игре бытовые действия взрослых</a:t>
                      </a: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42424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Передаёт в игре цепочку взаимосвязанных действий с игрушками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42424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Использует предметные игровые действия</a:t>
                      </a: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42424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Использует действия с предметами-заместителями</a:t>
                      </a: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42424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Использует изобразительные игровые действия</a:t>
                      </a: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42424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Использует ролевую речь, направленную на игрушки</a:t>
                      </a: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42424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Проявляет эмоциональное отношение к игрушкам</a:t>
                      </a: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42424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Связывает игровые действия с конкретным образом (как мама, как доктор, как зайчик…)</a:t>
                      </a: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42424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Вступает </a:t>
                      </a:r>
                      <a:r>
                        <a:rPr lang="ru-RU" sz="1200" dirty="0">
                          <a:solidFill>
                            <a:srgbClr val="42424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совместную со взрослым игру на основе действий с игрушками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42424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Играет </a:t>
                      </a:r>
                      <a:r>
                        <a:rPr lang="ru-RU" sz="1200" dirty="0">
                          <a:solidFill>
                            <a:srgbClr val="42424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один (с </a:t>
                      </a:r>
                      <a:r>
                        <a:rPr lang="ru-RU" sz="1200" dirty="0" smtClean="0">
                          <a:solidFill>
                            <a:srgbClr val="42424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игрушкам)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42424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Вступает </a:t>
                      </a:r>
                      <a:r>
                        <a:rPr lang="ru-RU" sz="1200" dirty="0">
                          <a:solidFill>
                            <a:srgbClr val="42424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 взаимодействие со сверстником на основе действий с игрушками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29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И.реб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Возраст </a:t>
                      </a: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42424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42424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42424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42424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42424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42424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42424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42424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42424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42424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42424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42424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42424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42424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42424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42424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42424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42424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42424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42424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42424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42424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9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1)23.09.14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Настя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9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2)23.10.14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Есения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9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3)О7.11.14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Маша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9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4)11.11.14 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Маша</a:t>
                      </a: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9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5)22.12.14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Саша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75939" y="5805264"/>
            <a:ext cx="25737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Условные обозначения</a:t>
            </a:r>
            <a:endParaRPr lang="ru-RU" sz="16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66535892"/>
              </p:ext>
            </p:extLst>
          </p:nvPr>
        </p:nvGraphicFramePr>
        <p:xfrm>
          <a:off x="3491880" y="5767188"/>
          <a:ext cx="5652120" cy="974179"/>
        </p:xfrm>
        <a:graphic>
          <a:graphicData uri="http://schemas.openxmlformats.org/drawingml/2006/table">
            <a:tbl>
              <a:tblPr/>
              <a:tblGrid>
                <a:gridCol w="4717885"/>
                <a:gridCol w="934235"/>
              </a:tblGrid>
              <a:tr h="2827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«Критерий» не проявляется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55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«Критерий» проявляется с помощью воспитателя, не всегда устойчиво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61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«Критерий» проявляется самостоятельно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user\Desktop\фото род 4\декабрь\DSC06498.JPG"/>
          <p:cNvPicPr/>
          <p:nvPr/>
        </p:nvPicPr>
        <p:blipFill>
          <a:blip r:embed="rId2" cstate="print"/>
          <a:srcRect t="8454" r="23356"/>
          <a:stretch>
            <a:fillRect/>
          </a:stretch>
        </p:blipFill>
        <p:spPr bwMode="auto">
          <a:xfrm>
            <a:off x="3786182" y="4572008"/>
            <a:ext cx="2857520" cy="214262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4" name="Рисунок 3" descr="C:\Users\user\Desktop\фото родителям\фото Гномики - копия\DSC04655.JPG"/>
          <p:cNvPicPr/>
          <p:nvPr/>
        </p:nvPicPr>
        <p:blipFill>
          <a:blip r:embed="rId3" cstate="print"/>
          <a:srcRect l="12014" r="33845"/>
          <a:stretch>
            <a:fillRect/>
          </a:stretch>
        </p:blipFill>
        <p:spPr bwMode="auto">
          <a:xfrm>
            <a:off x="6643702" y="3857628"/>
            <a:ext cx="2356264" cy="288607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85720" y="142852"/>
            <a:ext cx="8715436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42424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Данные наблюдения могут быть при необходимости дополнены диагностическими </a:t>
            </a:r>
            <a:r>
              <a:rPr lang="ru-RU" sz="1200" dirty="0" smtClean="0">
                <a:solidFill>
                  <a:srgbClr val="42424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ситуациями. Диагностические </a:t>
            </a:r>
            <a:r>
              <a:rPr lang="ru-RU" sz="1200" dirty="0">
                <a:solidFill>
                  <a:srgbClr val="42424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ситуации создаются в том случае, если необходимые для регистрации проявления детей в игре не выявляются методом наблюдения. Диагностические ситуации носят проблемно-игровой характер, основанный на задачах образовательной программы. Диагностические ситуации включаются в педагогический процесс по мере решения задач развития игровой  деятельности  детей.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Примеры диагностических ситуаций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Диагностическая ситуация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«Кукла спать хочет. Я её уложу баю-бай. И зайка спать хочет: «Уложи его»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Диагностическая ситуация 2.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Включение в игру 2 взаимосвязанных ситуаций: «сварить кашу - покормить кукол»; «постирать-погладить бельё». Воспитатель подхватывает игровые действия ребёнка, затем вовлекает ребёнка в продолжение игрового действия («Я покормлю, а ты – уложи»).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Диагностическая ситуация 3.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Воспитатель приписывает ответные реакции кукле, задаёт ей ответную роль. Игровая ситуация «купание куклы» За себя воспитатель говорит обычным голосом, за куклу - тоненьким. Привлекает ребёнка к выполнению игровых действий.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Диагностическая ситуация 4.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Побуждать ребенка к поиску предметов заместителей при помощи проблемно-игровых ситуаций: «в кукольном уголке нет кроваток, как уложить спать кукол?» - построить кроватки из кирпичиков; «к кукле Маше пришли гости, а ложек на всех нет, где взять ложки?»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Диагностическая ситуация 5.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Разыгрывание сюжетных ситуаций «Поездка на автобусе, прогулка по лесу, угощение мороженым». Включение в игру «воображаемых действий» с воображаемыми предметами - расчёсывание расчёской, которой нет; облизывание воображаемого мороженого.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Диагностическая ситуация 6.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Изучение предметного взаимодействия с детьми: Например, «Вася уже тарелку для каши приготовил. Маша положи кашу». «Серёжа нагружай кирпичики и перевози их Гале. Галя будет строить для куклы дом».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C:\Users\user\Desktop\фото родителям\фотогномики\DSC05006.JPG"/>
          <p:cNvPicPr/>
          <p:nvPr/>
        </p:nvPicPr>
        <p:blipFill>
          <a:blip r:embed="rId4" cstate="print"/>
          <a:srcRect t="7729" r="11010"/>
          <a:stretch>
            <a:fillRect/>
          </a:stretch>
        </p:blipFill>
        <p:spPr bwMode="auto">
          <a:xfrm>
            <a:off x="142844" y="4357694"/>
            <a:ext cx="3500462" cy="235745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</TotalTime>
  <Words>587</Words>
  <Application>Microsoft Office PowerPoint</Application>
  <PresentationFormat>Экран (4:3)</PresentationFormat>
  <Paragraphs>117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Педагогическое наблюдение как метод мониторинга игровой деятельности в рамках реализации программы «Адаптация детей раннего возраста к условиям ДОУ»</vt:lpstr>
      <vt:lpstr>Слайд 2</vt:lpstr>
      <vt:lpstr>Слайд 3</vt:lpstr>
      <vt:lpstr>Слайд 4</vt:lpstr>
      <vt:lpstr>Слайд 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Диагностика игровой деятельности в первой младшей группе</dc:title>
  <dc:creator>User</dc:creator>
  <cp:lastModifiedBy>Пользователь Windows</cp:lastModifiedBy>
  <cp:revision>93</cp:revision>
  <dcterms:created xsi:type="dcterms:W3CDTF">2018-01-13T11:52:57Z</dcterms:created>
  <dcterms:modified xsi:type="dcterms:W3CDTF">2021-01-14T13:18:45Z</dcterms:modified>
</cp:coreProperties>
</file>