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F2433-0823-49B5-86A8-4085A5C35F52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8943-7235-48AE-BC1F-379837811C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F2433-0823-49B5-86A8-4085A5C35F52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8943-7235-48AE-BC1F-379837811C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F2433-0823-49B5-86A8-4085A5C35F52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8943-7235-48AE-BC1F-379837811C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F2433-0823-49B5-86A8-4085A5C35F52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8943-7235-48AE-BC1F-379837811C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F2433-0823-49B5-86A8-4085A5C35F52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8943-7235-48AE-BC1F-379837811C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F2433-0823-49B5-86A8-4085A5C35F52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8943-7235-48AE-BC1F-379837811C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F2433-0823-49B5-86A8-4085A5C35F52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8943-7235-48AE-BC1F-379837811C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F2433-0823-49B5-86A8-4085A5C35F52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8943-7235-48AE-BC1F-379837811C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F2433-0823-49B5-86A8-4085A5C35F52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8943-7235-48AE-BC1F-379837811C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F2433-0823-49B5-86A8-4085A5C35F52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8943-7235-48AE-BC1F-379837811C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F2433-0823-49B5-86A8-4085A5C35F52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408943-7235-48AE-BC1F-379837811C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0F2433-0823-49B5-86A8-4085A5C35F52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408943-7235-48AE-BC1F-379837811CE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к\Documents\методист\РАМКИ\рамки, картинки\нарис дет\post-44042-125839694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429000"/>
            <a:ext cx="3886750" cy="2808312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155679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  <a:latin typeface="Cambria" pitchFamily="18" charset="0"/>
              </a:rPr>
              <a:t>Муниципальное бюджетное дошкольное образовательное учреждение 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  <a:latin typeface="Cambria" pitchFamily="18" charset="0"/>
              </a:rPr>
              <a:t>детский сад № 17 «Земляничка» г. Бердска</a:t>
            </a:r>
          </a:p>
          <a:p>
            <a:pPr algn="ctr"/>
            <a:endParaRPr lang="ru-RU" dirty="0" smtClean="0">
              <a:latin typeface="+mj-lt"/>
            </a:endParaRPr>
          </a:p>
          <a:p>
            <a:pPr algn="ctr"/>
            <a:endParaRPr lang="ru-RU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596336" cy="244827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Cambria" pitchFamily="18" charset="0"/>
              </a:rPr>
              <a:t> «Адаптация детей раннего возраста к условиям детского сада»</a:t>
            </a:r>
            <a:r>
              <a:rPr lang="ru-RU" sz="6700" dirty="0" smtClean="0">
                <a:latin typeface="Cambria" pitchFamily="18" charset="0"/>
              </a:rPr>
              <a:t/>
            </a:r>
            <a:br>
              <a:rPr lang="ru-RU" sz="6700" dirty="0" smtClean="0">
                <a:latin typeface="Cambria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</a:rPr>
              <a:t/>
            </a:r>
            <a:br>
              <a:rPr lang="ru-RU" sz="2000" dirty="0" smtClean="0">
                <a:solidFill>
                  <a:srgbClr val="FF0000"/>
                </a:solidFill>
              </a:rPr>
            </a:b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860032" y="4941168"/>
            <a:ext cx="3960440" cy="1512168"/>
          </a:xfrm>
          <a:prstGeom prst="rec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Воспитатель </a:t>
            </a:r>
            <a:endParaRPr lang="en-US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высшей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квалификационной категории</a:t>
            </a:r>
          </a:p>
          <a:p>
            <a:pPr algn="ctr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Ахадова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Е.Г.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7772400" cy="980728"/>
          </a:xfrm>
        </p:spPr>
        <p:txBody>
          <a:bodyPr/>
          <a:lstStyle/>
          <a:p>
            <a:pPr algn="ctr"/>
            <a:r>
              <a:rPr lang="ru-RU" sz="4400" dirty="0" smtClean="0"/>
              <a:t>Признаки </a:t>
            </a:r>
            <a:r>
              <a:rPr lang="ru-RU" sz="4400" dirty="0" err="1" smtClean="0"/>
              <a:t>дезадаптации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196752"/>
            <a:ext cx="8496944" cy="5472608"/>
          </a:xfrm>
        </p:spPr>
        <p:txBody>
          <a:bodyPr/>
          <a:lstStyle/>
          <a:p>
            <a:pPr marL="457200" indent="-457200" algn="just">
              <a:buAutoNum type="arabicPeriod"/>
            </a:pPr>
            <a:r>
              <a:rPr lang="ru-RU" sz="2800" dirty="0" smtClean="0">
                <a:solidFill>
                  <a:schemeClr val="bg1"/>
                </a:solidFill>
              </a:rPr>
              <a:t>Нарушение сна, плохое засыпание, частое просыпание по ночам, разговаривает во сне, много ворочается, чаще встает по ночам на горшок или начинает писаться в кровати.</a:t>
            </a:r>
          </a:p>
          <a:p>
            <a:pPr marL="457200" indent="-457200" algn="just">
              <a:buAutoNum type="arabicPeriod"/>
            </a:pPr>
            <a:r>
              <a:rPr lang="ru-RU" sz="2800" dirty="0" smtClean="0">
                <a:solidFill>
                  <a:schemeClr val="bg1"/>
                </a:solidFill>
              </a:rPr>
              <a:t>Появление вялости, капризности.</a:t>
            </a:r>
          </a:p>
          <a:p>
            <a:pPr marL="457200" indent="-457200" algn="just">
              <a:buAutoNum type="arabicPeriod"/>
            </a:pPr>
            <a:r>
              <a:rPr lang="ru-RU" sz="2800" dirty="0" smtClean="0">
                <a:solidFill>
                  <a:schemeClr val="bg1"/>
                </a:solidFill>
              </a:rPr>
              <a:t>Нарушение аппетита, отказывается от еды, ест мало, жалуется на боли в животе.</a:t>
            </a:r>
          </a:p>
          <a:p>
            <a:pPr marL="457200" indent="-457200" algn="just">
              <a:buAutoNum type="arabicPeriod"/>
            </a:pPr>
            <a:r>
              <a:rPr lang="ru-RU" sz="2800" dirty="0" smtClean="0">
                <a:solidFill>
                  <a:schemeClr val="bg1"/>
                </a:solidFill>
              </a:rPr>
              <a:t>Появление агрессивности, часто меняется настроение.</a:t>
            </a:r>
          </a:p>
          <a:p>
            <a:pPr marL="457200" indent="-457200" algn="just">
              <a:buAutoNum type="arabicPeriod"/>
            </a:pPr>
            <a:r>
              <a:rPr lang="ru-RU" sz="2800" dirty="0" smtClean="0">
                <a:solidFill>
                  <a:schemeClr val="bg1"/>
                </a:solidFill>
              </a:rPr>
              <a:t>Ребенок стал чаще болеть.</a:t>
            </a:r>
          </a:p>
          <a:p>
            <a:pPr marL="457200" indent="-45720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7772400" cy="1484784"/>
          </a:xfrm>
        </p:spPr>
        <p:txBody>
          <a:bodyPr/>
          <a:lstStyle/>
          <a:p>
            <a:pPr algn="ctr"/>
            <a:r>
              <a:rPr lang="ru-RU" sz="4000" dirty="0" smtClean="0"/>
              <a:t>Факторы, мешающие адаптации малыша к детскому саду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628800"/>
            <a:ext cx="8424936" cy="5040560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Слишком сильная зависимость ребенка от мамы;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bg1"/>
                </a:solidFill>
              </a:rPr>
              <a:t> Чрезмерная тревожность родителей;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bg1"/>
                </a:solidFill>
              </a:rPr>
              <a:t> Нежелание взрослых давать большую самостоятельность малышу;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bg1"/>
                </a:solidFill>
              </a:rPr>
              <a:t> Воспитание ребенка в духе вседозволенности;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bg1"/>
                </a:solidFill>
              </a:rPr>
              <a:t> Неврологическая симптоматика у ребенка: астеничность, гиперактивность и т.п.;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bg1"/>
                </a:solidFill>
              </a:rPr>
              <a:t> Болезненность малыша;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bg1"/>
                </a:solidFill>
              </a:rPr>
              <a:t> Отсутствие в доме адекватного малышу режима дня.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7772400" cy="1008112"/>
          </a:xfrm>
        </p:spPr>
        <p:txBody>
          <a:bodyPr/>
          <a:lstStyle/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Советы родителям: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124744"/>
            <a:ext cx="8568952" cy="537321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2800" dirty="0" smtClean="0">
                <a:solidFill>
                  <a:schemeClr val="bg1"/>
                </a:solidFill>
              </a:rPr>
              <a:t>1. От родителей во многом зависит эмоциональный настрой ребенка. </a:t>
            </a:r>
          </a:p>
          <a:p>
            <a:pPr algn="just">
              <a:lnSpc>
                <a:spcPct val="150000"/>
              </a:lnSpc>
            </a:pPr>
            <a:r>
              <a:rPr lang="ru-RU" sz="2800" dirty="0" smtClean="0">
                <a:solidFill>
                  <a:schemeClr val="bg1"/>
                </a:solidFill>
              </a:rPr>
              <a:t>2. По утрам когда собираетесь в детский сад, старайтесь создавать спокойную, жизнерадостную атмосферу.</a:t>
            </a:r>
          </a:p>
          <a:p>
            <a:pPr algn="just">
              <a:lnSpc>
                <a:spcPct val="150000"/>
              </a:lnSpc>
            </a:pPr>
            <a:r>
              <a:rPr lang="ru-RU" sz="2800" dirty="0" smtClean="0">
                <a:solidFill>
                  <a:schemeClr val="bg1"/>
                </a:solidFill>
              </a:rPr>
              <a:t> 3. С позитивным настроем обсуждайте предстоящий день. Тогда он точно будет удачным и для вас и для ребенка.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</p:spPr>
        <p:txBody>
          <a:bodyPr/>
          <a:lstStyle/>
          <a:p>
            <a:pPr algn="ctr"/>
            <a:r>
              <a:rPr lang="ru-RU" sz="5400" dirty="0" smtClean="0"/>
              <a:t> </a:t>
            </a:r>
            <a:r>
              <a:rPr lang="ru-RU" sz="4800" dirty="0" smtClean="0">
                <a:solidFill>
                  <a:srgbClr val="FF0000"/>
                </a:solidFill>
              </a:rPr>
              <a:t>Благодарим Вас</a:t>
            </a:r>
            <a:br>
              <a:rPr lang="ru-RU" sz="4800" dirty="0" smtClean="0">
                <a:solidFill>
                  <a:srgbClr val="FF0000"/>
                </a:solidFill>
              </a:rPr>
            </a:br>
            <a:r>
              <a:rPr lang="ru-RU" sz="4800" dirty="0" smtClean="0">
                <a:solidFill>
                  <a:srgbClr val="FF0000"/>
                </a:solidFill>
              </a:rPr>
              <a:t>за  внимание!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43608" y="2132856"/>
            <a:ext cx="7488832" cy="439248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пк\Documents\методист\РАМКИ\рамки, картинки\лучшие картинки\Oduvanchi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988840"/>
            <a:ext cx="7848871" cy="4680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0"/>
            <a:ext cx="8964488" cy="666936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	Адаптация</a:t>
            </a:r>
            <a:r>
              <a:rPr lang="ru-RU" sz="2800" b="1" dirty="0" smtClean="0">
                <a:latin typeface="Cambria" pitchFamily="18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Cambria" pitchFamily="18" charset="0"/>
              </a:rPr>
              <a:t>– процесс вхождения человека в новую для него среду и приспособление к ее условиям.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	Адаптация</a:t>
            </a:r>
            <a:r>
              <a:rPr lang="ru-RU" sz="2800" b="1" dirty="0" smtClean="0">
                <a:latin typeface="Cambria" pitchFamily="18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Cambria" pitchFamily="18" charset="0"/>
              </a:rPr>
              <a:t>является активным процессом приводящим к:</a:t>
            </a:r>
          </a:p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Cambria" pitchFamily="18" charset="0"/>
              </a:rPr>
              <a:t>позитивным результатам (адаптированность)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bg1"/>
                </a:solidFill>
                <a:latin typeface="Cambria" pitchFamily="18" charset="0"/>
              </a:rPr>
              <a:t> негативным (стресс)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Cambria" pitchFamily="18" charset="0"/>
              </a:rPr>
              <a:t>При этом выделяются критерии успешной адаптации: 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bg1"/>
                </a:solidFill>
                <a:latin typeface="Cambria" pitchFamily="18" charset="0"/>
              </a:rPr>
              <a:t> Внутренний комфорт (эмоциональная удовлетворенность).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bg1"/>
                </a:solidFill>
                <a:latin typeface="Cambria" pitchFamily="18" charset="0"/>
              </a:rPr>
              <a:t> Внешняя адекватность поведения (способность легко и точно выполнять  новые требования).</a:t>
            </a:r>
            <a:endParaRPr lang="ru-RU" sz="2800" dirty="0">
              <a:solidFill>
                <a:schemeClr val="bg1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7763200" cy="1052736"/>
          </a:xfrm>
        </p:spPr>
        <p:txBody>
          <a:bodyPr/>
          <a:lstStyle/>
          <a:p>
            <a:pPr algn="ctr"/>
            <a:r>
              <a:rPr lang="ru-RU" dirty="0" smtClean="0"/>
              <a:t>Уровни адаптации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052736"/>
            <a:ext cx="8568952" cy="4680520"/>
          </a:xfrm>
        </p:spPr>
        <p:txBody>
          <a:bodyPr>
            <a:normAutofit/>
          </a:bodyPr>
          <a:lstStyle/>
          <a:p>
            <a:endParaRPr lang="ru-RU" sz="2800" dirty="0" smtClean="0">
              <a:solidFill>
                <a:srgbClr val="FF0000"/>
              </a:solidFill>
            </a:endParaRPr>
          </a:p>
          <a:p>
            <a:r>
              <a:rPr lang="ru-RU" sz="2800" dirty="0" smtClean="0">
                <a:solidFill>
                  <a:srgbClr val="FF0000"/>
                </a:solidFill>
              </a:rPr>
              <a:t>	Физиологический (надо привыкнуть): 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bg1"/>
                </a:solidFill>
                <a:latin typeface="Cambria" pitchFamily="18" charset="0"/>
              </a:rPr>
              <a:t>К новому режиму, ритму жизни, новым нагрузкам, необходимости сидеть, слушать, выполнять режимные моменты.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bg1"/>
                </a:solidFill>
                <a:latin typeface="Cambria" pitchFamily="18" charset="0"/>
              </a:rPr>
              <a:t> Необходимости самоограничений.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bg1"/>
                </a:solidFill>
                <a:latin typeface="Cambria" pitchFamily="18" charset="0"/>
              </a:rPr>
              <a:t> Невозможности уединения.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bg1"/>
                </a:solidFill>
                <a:latin typeface="Cambria" pitchFamily="18" charset="0"/>
              </a:rPr>
              <a:t> К новой пище, новым помещениям, освещенности.</a:t>
            </a:r>
            <a:endParaRPr lang="ru-RU" sz="2800" dirty="0">
              <a:solidFill>
                <a:schemeClr val="bg1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7772400" cy="1080120"/>
          </a:xfrm>
        </p:spPr>
        <p:txBody>
          <a:bodyPr/>
          <a:lstStyle/>
          <a:p>
            <a:pPr algn="ctr"/>
            <a:r>
              <a:rPr lang="ru-RU" dirty="0" smtClean="0"/>
              <a:t>Уровни адаптации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556792"/>
            <a:ext cx="8640960" cy="460851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	Психологический (предстоит привыкнуть): </a:t>
            </a:r>
            <a:endParaRPr lang="ru-RU" sz="2800" dirty="0" smtClean="0"/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К отсутствию значимого взрослого (мамы, папы).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bg1"/>
                </a:solidFill>
              </a:rPr>
              <a:t> Необходимости в одиночку справляться со своими проблемами.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bg1"/>
                </a:solidFill>
              </a:rPr>
              <a:t> Большому количеству новых людей и необходимости с ними взаимодействовать.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bg1"/>
                </a:solidFill>
              </a:rPr>
              <a:t> Необходимости отстаивать свое личное пространство.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68152"/>
          </a:xfrm>
        </p:spPr>
        <p:txBody>
          <a:bodyPr/>
          <a:lstStyle/>
          <a:p>
            <a:pPr algn="ctr"/>
            <a:r>
              <a:rPr lang="ru-RU" sz="4400" dirty="0" smtClean="0"/>
              <a:t>Как должен быть подготовлен ребенок к периоду адаптации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601416"/>
            <a:ext cx="8892480" cy="4995936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          </a:t>
            </a:r>
            <a:r>
              <a:rPr lang="ru-RU" sz="2600" dirty="0" smtClean="0">
                <a:solidFill>
                  <a:schemeClr val="bg1"/>
                </a:solidFill>
              </a:rPr>
              <a:t>Должны быть сформированы следующие культурно-гигиенические навыки:</a:t>
            </a:r>
          </a:p>
          <a:p>
            <a:pPr>
              <a:buFont typeface="Wingdings" pitchFamily="2" charset="2"/>
              <a:buChar char="ü"/>
            </a:pPr>
            <a:r>
              <a:rPr lang="ru-RU" sz="2600" dirty="0" smtClean="0">
                <a:solidFill>
                  <a:schemeClr val="bg1"/>
                </a:solidFill>
              </a:rPr>
              <a:t> самостоятельно есть разнообразную пищу;</a:t>
            </a:r>
          </a:p>
          <a:p>
            <a:pPr>
              <a:buFont typeface="Wingdings" pitchFamily="2" charset="2"/>
              <a:buChar char="ü"/>
            </a:pPr>
            <a:r>
              <a:rPr lang="ru-RU" sz="2600" dirty="0" smtClean="0">
                <a:solidFill>
                  <a:schemeClr val="bg1"/>
                </a:solidFill>
              </a:rPr>
              <a:t> своевременно сообщать о своих потребностях: проситься в туалет или на горшок;</a:t>
            </a:r>
          </a:p>
          <a:p>
            <a:pPr>
              <a:buFont typeface="Wingdings" pitchFamily="2" charset="2"/>
              <a:buChar char="ü"/>
            </a:pPr>
            <a:r>
              <a:rPr lang="ru-RU" sz="2600" dirty="0" smtClean="0">
                <a:solidFill>
                  <a:schemeClr val="bg1"/>
                </a:solidFill>
              </a:rPr>
              <a:t> мыть руки при помощи взрослых, пользоваться полотенцем, носовым платком;</a:t>
            </a:r>
          </a:p>
          <a:p>
            <a:pPr>
              <a:buFont typeface="Wingdings" pitchFamily="2" charset="2"/>
              <a:buChar char="ü"/>
            </a:pPr>
            <a:r>
              <a:rPr lang="ru-RU" sz="2600" dirty="0" smtClean="0">
                <a:solidFill>
                  <a:schemeClr val="bg1"/>
                </a:solidFill>
              </a:rPr>
              <a:t> перед поступлением в детский сад домашний режим целесообразно приблизить к режиму детского сада;</a:t>
            </a:r>
          </a:p>
          <a:p>
            <a:pPr>
              <a:buFont typeface="Wingdings" pitchFamily="2" charset="2"/>
              <a:buChar char="ü"/>
            </a:pPr>
            <a:r>
              <a:rPr lang="ru-RU" sz="2600" dirty="0" smtClean="0">
                <a:solidFill>
                  <a:schemeClr val="bg1"/>
                </a:solidFill>
              </a:rPr>
              <a:t> с персоналом группы необходимо познакомиться заранее.</a:t>
            </a:r>
            <a:endParaRPr lang="ru-RU" sz="2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7772400" cy="720080"/>
          </a:xfrm>
        </p:spPr>
        <p:txBody>
          <a:bodyPr/>
          <a:lstStyle/>
          <a:p>
            <a:pPr algn="ctr"/>
            <a:r>
              <a:rPr lang="ru-RU" sz="3600" dirty="0" smtClean="0"/>
              <a:t>Алгоритм прохождения адаптации </a:t>
            </a:r>
            <a:br>
              <a:rPr lang="ru-RU" sz="3600" dirty="0" smtClean="0"/>
            </a:br>
            <a:r>
              <a:rPr lang="ru-RU" sz="3600" dirty="0" smtClean="0"/>
              <a:t>в группе раннего возраста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980728"/>
            <a:ext cx="8964488" cy="5877272"/>
          </a:xfrm>
        </p:spPr>
        <p:txBody>
          <a:bodyPr>
            <a:normAutofit/>
          </a:bodyPr>
          <a:lstStyle/>
          <a:p>
            <a:r>
              <a:rPr lang="ru-RU" sz="2350" dirty="0" smtClean="0">
                <a:solidFill>
                  <a:schemeClr val="bg1"/>
                </a:solidFill>
              </a:rPr>
              <a:t>	Чтобы привыкание к ДОУ было максимально безболезненным для ребенка, нужно сделать его постепенным:</a:t>
            </a:r>
          </a:p>
          <a:p>
            <a:pPr>
              <a:buFont typeface="Wingdings" pitchFamily="2" charset="2"/>
              <a:buChar char="ü"/>
            </a:pPr>
            <a:r>
              <a:rPr lang="ru-RU" sz="2350" dirty="0" smtClean="0">
                <a:solidFill>
                  <a:schemeClr val="bg1"/>
                </a:solidFill>
              </a:rPr>
              <a:t> В течении  1-ой недели ребенок посещает детский сад 1,5 – 2 часа;</a:t>
            </a:r>
          </a:p>
          <a:p>
            <a:pPr>
              <a:buFont typeface="Wingdings" pitchFamily="2" charset="2"/>
              <a:buChar char="ü"/>
            </a:pPr>
            <a:r>
              <a:rPr lang="ru-RU" sz="2350" dirty="0" smtClean="0">
                <a:solidFill>
                  <a:schemeClr val="bg1"/>
                </a:solidFill>
              </a:rPr>
              <a:t>  в течении 2-ой недели увеличивается время пребывания ребенка на 1 – 1,5 часа, включая режимные моменты: завтрак, выход на прогулку, прогулка (родители забирают детей во время прогулки);</a:t>
            </a:r>
          </a:p>
          <a:p>
            <a:pPr>
              <a:buFont typeface="Wingdings" pitchFamily="2" charset="2"/>
              <a:buChar char="ü"/>
            </a:pPr>
            <a:r>
              <a:rPr lang="ru-RU" sz="2350" dirty="0" smtClean="0">
                <a:solidFill>
                  <a:schemeClr val="bg1"/>
                </a:solidFill>
              </a:rPr>
              <a:t> 3 неделя:  дети возвращаются с прогулки, обедают, после обеда приходят родители;</a:t>
            </a:r>
          </a:p>
          <a:p>
            <a:pPr>
              <a:buFont typeface="Wingdings" pitchFamily="2" charset="2"/>
              <a:buChar char="ü"/>
            </a:pPr>
            <a:r>
              <a:rPr lang="ru-RU" sz="2350" dirty="0" smtClean="0">
                <a:solidFill>
                  <a:schemeClr val="bg1"/>
                </a:solidFill>
              </a:rPr>
              <a:t> 4 неделя: постепенное оставание на сон, родители приходят по звонку воспитателя после сон часа.</a:t>
            </a:r>
          </a:p>
          <a:p>
            <a:pPr>
              <a:buFont typeface="Wingdings" pitchFamily="2" charset="2"/>
              <a:buChar char="ü"/>
            </a:pPr>
            <a:r>
              <a:rPr lang="ru-RU" sz="2350" dirty="0" smtClean="0">
                <a:solidFill>
                  <a:schemeClr val="bg1"/>
                </a:solidFill>
              </a:rPr>
              <a:t> </a:t>
            </a:r>
            <a:r>
              <a:rPr lang="ru-RU" sz="2350" b="1" u="sng" dirty="0" smtClean="0">
                <a:solidFill>
                  <a:schemeClr val="bg1"/>
                </a:solidFill>
              </a:rPr>
              <a:t>Сентябрь</a:t>
            </a:r>
            <a:r>
              <a:rPr lang="ru-RU" sz="2350" dirty="0" smtClean="0">
                <a:solidFill>
                  <a:schemeClr val="bg1"/>
                </a:solidFill>
              </a:rPr>
              <a:t> забирать ребенка не позднее  17.00 ч.  (закрепляем  психологическое  и   физиологическое состояние  ребенка для последующего комфортного пребывания в нашем детском саду).</a:t>
            </a:r>
            <a:endParaRPr lang="ru-RU" sz="235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6144"/>
          </a:xfrm>
        </p:spPr>
        <p:txBody>
          <a:bodyPr/>
          <a:lstStyle/>
          <a:p>
            <a:pPr algn="ctr"/>
            <a:r>
              <a:rPr lang="ru-RU" sz="4800" dirty="0" smtClean="0"/>
              <a:t>Правила вхождения ребенка </a:t>
            </a:r>
            <a:br>
              <a:rPr lang="ru-RU" sz="4800" dirty="0" smtClean="0"/>
            </a:br>
            <a:r>
              <a:rPr lang="ru-RU" sz="4800" dirty="0" smtClean="0"/>
              <a:t>в ДОУ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340768"/>
            <a:ext cx="8820472" cy="5517232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Ступенчатая адаптация.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Полная адаптация 10 – 12 недель.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При ярко выраженных отрицательных эмоциональных состояниях ребенка целесообразно сделать  отдых среди недели (один день).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Важно оказывать положительную эмоциональную поддержку ребенку в период его пребывания в детском саду (от порога </a:t>
            </a:r>
            <a:r>
              <a:rPr lang="ru-RU" sz="2400" dirty="0" err="1" smtClean="0">
                <a:solidFill>
                  <a:schemeClr val="bg1"/>
                </a:solidFill>
              </a:rPr>
              <a:t>д</a:t>
            </a:r>
            <a:r>
              <a:rPr lang="ru-RU" sz="2400" dirty="0" smtClean="0">
                <a:solidFill>
                  <a:schemeClr val="bg1"/>
                </a:solidFill>
              </a:rPr>
              <a:t>/с до порога дома).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Не рекомендуется в период адаптации делать прививки, инъекции.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Повышенное наблюдение за состоянием ребенка.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Единые требования как в детском саду, так и дома.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0"/>
            <a:ext cx="7772400" cy="764704"/>
          </a:xfrm>
        </p:spPr>
        <p:txBody>
          <a:bodyPr/>
          <a:lstStyle/>
          <a:p>
            <a:pPr algn="ctr"/>
            <a:r>
              <a:rPr lang="ru-RU" sz="4400" dirty="0" smtClean="0"/>
              <a:t>Советы родителям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836712"/>
            <a:ext cx="8218112" cy="5688632"/>
          </a:xfrm>
        </p:spPr>
        <p:txBody>
          <a:bodyPr>
            <a:noAutofit/>
          </a:bodyPr>
          <a:lstStyle/>
          <a:p>
            <a:pPr algn="just"/>
            <a:r>
              <a:rPr lang="ru-RU" sz="1850" dirty="0" smtClean="0">
                <a:solidFill>
                  <a:schemeClr val="bg1"/>
                </a:solidFill>
              </a:rPr>
              <a:t>	В период адаптации очень важно соблюдать следующие рекомендации: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850" dirty="0" smtClean="0">
                <a:solidFill>
                  <a:schemeClr val="bg1"/>
                </a:solidFill>
              </a:rPr>
              <a:t> Устройство ребенка в детский сад лучше проводить во время вашего отпуска, так как в первое время ребенок находится не более 1-2 часов (это регулирует воспитатель по мере наблюдения за малышом);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850" dirty="0" smtClean="0">
                <a:solidFill>
                  <a:schemeClr val="bg1"/>
                </a:solidFill>
              </a:rPr>
              <a:t> В период адаптации прислушивайтесь к советам и просьбам персонала;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850" dirty="0" smtClean="0">
                <a:solidFill>
                  <a:schemeClr val="bg1"/>
                </a:solidFill>
              </a:rPr>
              <a:t> В период приспособления к новым условиям нужно тщательно наблюдать за изменениями в состоянии здоровья малыша и своевременно сообщать о них работникам детского сада;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850" dirty="0" smtClean="0">
                <a:solidFill>
                  <a:schemeClr val="bg1"/>
                </a:solidFill>
              </a:rPr>
              <a:t>  В период адаптации малыш особенно нуждается в теплом, ласковом обращении с ним. Будьте внимательны к малышу, заботливы и терпеливы;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850" dirty="0" smtClean="0">
                <a:solidFill>
                  <a:schemeClr val="bg1"/>
                </a:solidFill>
              </a:rPr>
              <a:t> Дома необходимо поддерживать спокойную обстановку, не перегружайте впечатлениями, не принимайте и не посещайте гостей, не покупайте новых игрушек.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850" dirty="0" smtClean="0">
                <a:solidFill>
                  <a:schemeClr val="bg1"/>
                </a:solidFill>
              </a:rPr>
              <a:t> Придумайте ритуал прощания и приветствия;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850" dirty="0" smtClean="0">
                <a:solidFill>
                  <a:schemeClr val="bg1"/>
                </a:solidFill>
              </a:rPr>
              <a:t> Ваше спокойствие и уверенность говорят малышу, что все в порядке и можно смело отправляться в группу и наоборот – ваша тревога передается ребенку, даже если реальной причины для него нет.</a:t>
            </a:r>
            <a:endParaRPr lang="ru-RU" sz="185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7772400" cy="792088"/>
          </a:xfrm>
        </p:spPr>
        <p:txBody>
          <a:bodyPr/>
          <a:lstStyle/>
          <a:p>
            <a:pPr algn="ctr"/>
            <a:r>
              <a:rPr lang="ru-RU" sz="4400" dirty="0" smtClean="0"/>
              <a:t>Признаки успешной адаптации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268760"/>
            <a:ext cx="8496944" cy="5184576"/>
          </a:xfrm>
        </p:spPr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ru-RU" sz="2800" dirty="0" smtClean="0">
                <a:solidFill>
                  <a:schemeClr val="bg1"/>
                </a:solidFill>
              </a:rPr>
              <a:t>Нормальный сон (засыпает как обычно, по ночам не просыпается, не плачет, не разговаривает во сне).</a:t>
            </a:r>
          </a:p>
          <a:p>
            <a:pPr marL="457200" indent="-457200" algn="just">
              <a:buAutoNum type="arabicPeriod"/>
            </a:pPr>
            <a:r>
              <a:rPr lang="ru-RU" sz="2800" dirty="0" smtClean="0">
                <a:solidFill>
                  <a:schemeClr val="bg1"/>
                </a:solidFill>
              </a:rPr>
              <a:t>Хороший аппетит.</a:t>
            </a:r>
          </a:p>
          <a:p>
            <a:pPr marL="457200" indent="-457200" algn="just">
              <a:buAutoNum type="arabicPeriod"/>
            </a:pPr>
            <a:r>
              <a:rPr lang="ru-RU" sz="2800" dirty="0" smtClean="0">
                <a:solidFill>
                  <a:schemeClr val="bg1"/>
                </a:solidFill>
              </a:rPr>
              <a:t>Нормальное поведение, дома ведет себя обычно – не цепляется за маму, не бегает, не капризничает и т.п.</a:t>
            </a:r>
          </a:p>
          <a:p>
            <a:pPr marL="457200" indent="-457200" algn="just">
              <a:buAutoNum type="arabicPeriod"/>
            </a:pPr>
            <a:r>
              <a:rPr lang="ru-RU" sz="2800" dirty="0" smtClean="0">
                <a:solidFill>
                  <a:schemeClr val="bg1"/>
                </a:solidFill>
              </a:rPr>
              <a:t>Нормальное настроение, легко просыпается утром.</a:t>
            </a:r>
          </a:p>
          <a:p>
            <a:pPr marL="457200" indent="-457200" algn="just">
              <a:buAutoNum type="arabicPeriod"/>
            </a:pPr>
            <a:r>
              <a:rPr lang="ru-RU" sz="2800" dirty="0" smtClean="0">
                <a:solidFill>
                  <a:schemeClr val="bg1"/>
                </a:solidFill>
              </a:rPr>
              <a:t>Желание идти в детский сад.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1">
      <a:dk1>
        <a:sysClr val="windowText" lastClr="000000"/>
      </a:dk1>
      <a:lt1>
        <a:sysClr val="window" lastClr="FFFFFF"/>
      </a:lt1>
      <a:dk2>
        <a:srgbClr val="60B5F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</TotalTime>
  <Words>435</Words>
  <Application>Microsoft Office PowerPoint</Application>
  <PresentationFormat>Экран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 «Адаптация детей раннего возраста к условиям детского сада»  </vt:lpstr>
      <vt:lpstr>Слайд 2</vt:lpstr>
      <vt:lpstr>Уровни адаптации</vt:lpstr>
      <vt:lpstr>Уровни адаптации</vt:lpstr>
      <vt:lpstr>Как должен быть подготовлен ребенок к периоду адаптации</vt:lpstr>
      <vt:lpstr>Алгоритм прохождения адаптации  в группе раннего возраста</vt:lpstr>
      <vt:lpstr>Правила вхождения ребенка  в ДОУ</vt:lpstr>
      <vt:lpstr>Советы родителям</vt:lpstr>
      <vt:lpstr>Признаки успешной адаптации</vt:lpstr>
      <vt:lpstr>Признаки дезадаптации:</vt:lpstr>
      <vt:lpstr>Факторы, мешающие адаптации малыша к детскому саду</vt:lpstr>
      <vt:lpstr>Советы родителям:</vt:lpstr>
      <vt:lpstr> Благодарим Вас за  внимание!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</dc:title>
  <dc:creator>МДОУ №27</dc:creator>
  <cp:lastModifiedBy>Пользователь Windows</cp:lastModifiedBy>
  <cp:revision>31</cp:revision>
  <dcterms:created xsi:type="dcterms:W3CDTF">2013-07-23T06:48:03Z</dcterms:created>
  <dcterms:modified xsi:type="dcterms:W3CDTF">2020-11-22T03:16:58Z</dcterms:modified>
</cp:coreProperties>
</file>